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254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03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0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5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8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6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565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45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07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30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48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64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DFDC7-B9E9-4661-A086-B7D03BF7CEE1}" type="datetimeFigureOut">
              <a:rPr kumimoji="1" lang="ja-JP" altLang="en-US" smtClean="0"/>
              <a:t>2024/3/18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F3C4E-DEF1-4AA1-8ED1-B1A4B7D13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78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330071"/>
              </p:ext>
            </p:extLst>
          </p:nvPr>
        </p:nvGraphicFramePr>
        <p:xfrm>
          <a:off x="-28988" y="893077"/>
          <a:ext cx="6912000" cy="9250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5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会員事業者</a:t>
                      </a:r>
                      <a:endParaRPr kumimoji="1" lang="en-US" altLang="ja-JP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都道府県ト協</a:t>
                      </a:r>
                      <a:endParaRPr kumimoji="1" lang="en-US" altLang="ja-JP" sz="20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全　ト　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大　学　校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048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816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500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" name="角丸四角形 42"/>
          <p:cNvSpPr/>
          <p:nvPr/>
        </p:nvSpPr>
        <p:spPr>
          <a:xfrm>
            <a:off x="1447011" y="5368493"/>
            <a:ext cx="3960000" cy="360000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300" dirty="0"/>
              <a:t>受　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0486" y="573559"/>
            <a:ext cx="6393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令和６年度中小企業大学校講座受講促進</a:t>
            </a:r>
            <a:r>
              <a:rPr kumimoji="1" lang="ja-JP" altLang="en-US" sz="1400"/>
              <a:t>助成制度実施フロー　</a:t>
            </a:r>
            <a:r>
              <a:rPr kumimoji="1" lang="ja-JP" altLang="en-US" sz="1100" dirty="0"/>
              <a:t>別紙２</a:t>
            </a:r>
          </a:p>
        </p:txBody>
      </p:sp>
      <p:sp>
        <p:nvSpPr>
          <p:cNvPr id="4" name="左矢印吹き出し 3"/>
          <p:cNvSpPr/>
          <p:nvPr/>
        </p:nvSpPr>
        <p:spPr>
          <a:xfrm>
            <a:off x="5081192" y="1385157"/>
            <a:ext cx="1721179" cy="396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916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</a:t>
            </a:r>
            <a:r>
              <a:rPr lang="en-US" altLang="ja-JP" sz="1050" dirty="0"/>
              <a:t>1】</a:t>
            </a:r>
            <a:r>
              <a:rPr lang="ja-JP" altLang="en-US" sz="1050" dirty="0"/>
              <a:t>講座内容等決定</a:t>
            </a:r>
            <a:endParaRPr kumimoji="1" lang="ja-JP" altLang="en-US" sz="1050" dirty="0"/>
          </a:p>
        </p:txBody>
      </p:sp>
      <p:sp>
        <p:nvSpPr>
          <p:cNvPr id="51" name="左矢印吹き出し 50"/>
          <p:cNvSpPr/>
          <p:nvPr/>
        </p:nvSpPr>
        <p:spPr>
          <a:xfrm>
            <a:off x="3304968" y="1387534"/>
            <a:ext cx="1744181" cy="396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916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【2】</a:t>
            </a:r>
            <a:r>
              <a:rPr kumimoji="1" lang="ja-JP" altLang="en-US" sz="1050" dirty="0"/>
              <a:t>対象講座等通知</a:t>
            </a:r>
          </a:p>
        </p:txBody>
      </p:sp>
      <p:sp>
        <p:nvSpPr>
          <p:cNvPr id="52" name="左矢印吹き出し 51"/>
          <p:cNvSpPr/>
          <p:nvPr/>
        </p:nvSpPr>
        <p:spPr>
          <a:xfrm>
            <a:off x="892968" y="2844405"/>
            <a:ext cx="2412000" cy="396000"/>
          </a:xfrm>
          <a:prstGeom prst="leftArrowCallout">
            <a:avLst>
              <a:gd name="adj1" fmla="val 25000"/>
              <a:gd name="adj2" fmla="val 28914"/>
              <a:gd name="adj3" fmla="val 25000"/>
              <a:gd name="adj4" fmla="val 6311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【5】</a:t>
            </a:r>
            <a:r>
              <a:rPr kumimoji="1" lang="ja-JP" altLang="en-US" sz="1050" dirty="0"/>
              <a:t>事前受講承認</a:t>
            </a:r>
          </a:p>
        </p:txBody>
      </p:sp>
      <p:sp>
        <p:nvSpPr>
          <p:cNvPr id="6" name="右矢印吹き出し 5"/>
          <p:cNvSpPr/>
          <p:nvPr/>
        </p:nvSpPr>
        <p:spPr>
          <a:xfrm>
            <a:off x="38284" y="2107669"/>
            <a:ext cx="2316296" cy="396000"/>
          </a:xfrm>
          <a:prstGeom prst="rightArrowCallout">
            <a:avLst>
              <a:gd name="adj1" fmla="val 25001"/>
              <a:gd name="adj2" fmla="val 25000"/>
              <a:gd name="adj3" fmla="val 25000"/>
              <a:gd name="adj4" fmla="val 64977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【4】</a:t>
            </a:r>
            <a:r>
              <a:rPr kumimoji="1" lang="ja-JP" altLang="en-US" sz="1050" dirty="0"/>
              <a:t>事前受講届出</a:t>
            </a:r>
          </a:p>
        </p:txBody>
      </p:sp>
      <p:sp>
        <p:nvSpPr>
          <p:cNvPr id="53" name="右矢印吹き出し 52"/>
          <p:cNvSpPr/>
          <p:nvPr/>
        </p:nvSpPr>
        <p:spPr>
          <a:xfrm>
            <a:off x="42857" y="4708483"/>
            <a:ext cx="5787410" cy="396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2695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【8】</a:t>
            </a:r>
            <a:r>
              <a:rPr kumimoji="1" lang="ja-JP" altLang="en-US" sz="1050" dirty="0"/>
              <a:t>受講料全額納入</a:t>
            </a:r>
          </a:p>
        </p:txBody>
      </p:sp>
      <p:sp>
        <p:nvSpPr>
          <p:cNvPr id="54" name="右矢印吹き出し 53"/>
          <p:cNvSpPr/>
          <p:nvPr/>
        </p:nvSpPr>
        <p:spPr>
          <a:xfrm>
            <a:off x="44472" y="3496109"/>
            <a:ext cx="5784181" cy="396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26661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【6】</a:t>
            </a:r>
            <a:r>
              <a:rPr kumimoji="1" lang="ja-JP" altLang="en-US" sz="1050" dirty="0"/>
              <a:t>受講申込書提出</a:t>
            </a:r>
          </a:p>
        </p:txBody>
      </p:sp>
      <p:sp>
        <p:nvSpPr>
          <p:cNvPr id="56" name="左矢印吹き出し 55"/>
          <p:cNvSpPr/>
          <p:nvPr/>
        </p:nvSpPr>
        <p:spPr>
          <a:xfrm>
            <a:off x="876947" y="6032873"/>
            <a:ext cx="5925424" cy="396000"/>
          </a:xfrm>
          <a:prstGeom prst="leftArrowCallout">
            <a:avLst>
              <a:gd name="adj1" fmla="val 25000"/>
              <a:gd name="adj2" fmla="val 28914"/>
              <a:gd name="adj3" fmla="val 25000"/>
              <a:gd name="adj4" fmla="val 26365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</a:t>
            </a:r>
            <a:r>
              <a:rPr lang="en-US" altLang="ja-JP" sz="1050" dirty="0"/>
              <a:t>9</a:t>
            </a:r>
            <a:r>
              <a:rPr kumimoji="1" lang="en-US" altLang="ja-JP" sz="1050" dirty="0"/>
              <a:t>】</a:t>
            </a:r>
            <a:r>
              <a:rPr kumimoji="1" lang="ja-JP" altLang="en-US" sz="1050" dirty="0"/>
              <a:t>受講修了証書交付</a:t>
            </a:r>
          </a:p>
        </p:txBody>
      </p:sp>
      <p:sp>
        <p:nvSpPr>
          <p:cNvPr id="59" name="左矢印吹き出し 58"/>
          <p:cNvSpPr/>
          <p:nvPr/>
        </p:nvSpPr>
        <p:spPr>
          <a:xfrm>
            <a:off x="876947" y="4081848"/>
            <a:ext cx="5925424" cy="396000"/>
          </a:xfrm>
          <a:prstGeom prst="leftArrowCallout">
            <a:avLst>
              <a:gd name="adj1" fmla="val 25000"/>
              <a:gd name="adj2" fmla="val 28914"/>
              <a:gd name="adj3" fmla="val 25000"/>
              <a:gd name="adj4" fmla="val 26496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【7</a:t>
            </a:r>
            <a:r>
              <a:rPr lang="en-US" altLang="ja-JP" sz="1050" dirty="0"/>
              <a:t>】</a:t>
            </a:r>
            <a:r>
              <a:rPr lang="ja-JP" altLang="en-US" sz="1050" dirty="0"/>
              <a:t>受け入れ決定</a:t>
            </a:r>
            <a:endParaRPr kumimoji="1" lang="en-US" altLang="ja-JP" sz="1050" dirty="0"/>
          </a:p>
        </p:txBody>
      </p:sp>
      <p:sp>
        <p:nvSpPr>
          <p:cNvPr id="62" name="右矢印吹き出し 61"/>
          <p:cNvSpPr/>
          <p:nvPr/>
        </p:nvSpPr>
        <p:spPr>
          <a:xfrm>
            <a:off x="38284" y="7032133"/>
            <a:ext cx="2412000" cy="396000"/>
          </a:xfrm>
          <a:prstGeom prst="rightArrowCallou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【10】</a:t>
            </a:r>
            <a:r>
              <a:rPr kumimoji="1" lang="ja-JP" altLang="en-US" sz="1050" dirty="0"/>
              <a:t>受講修了通知書</a:t>
            </a:r>
            <a:endParaRPr kumimoji="1" lang="en-US" altLang="ja-JP" sz="1050" dirty="0"/>
          </a:p>
          <a:p>
            <a:pPr algn="ctr"/>
            <a:r>
              <a:rPr lang="ja-JP" altLang="en-US" sz="1050" dirty="0"/>
              <a:t>（様式</a:t>
            </a:r>
            <a:r>
              <a:rPr lang="en-US" altLang="ja-JP" sz="1050" dirty="0"/>
              <a:t>1</a:t>
            </a:r>
            <a:r>
              <a:rPr lang="ja-JP" altLang="en-US" sz="1050" dirty="0"/>
              <a:t>）提出</a:t>
            </a:r>
            <a:endParaRPr kumimoji="1" lang="ja-JP" altLang="en-US" sz="1050" dirty="0"/>
          </a:p>
        </p:txBody>
      </p:sp>
      <p:sp>
        <p:nvSpPr>
          <p:cNvPr id="64" name="右矢印吹き出し 63"/>
          <p:cNvSpPr/>
          <p:nvPr/>
        </p:nvSpPr>
        <p:spPr>
          <a:xfrm>
            <a:off x="1765058" y="7656472"/>
            <a:ext cx="2412000" cy="396000"/>
          </a:xfrm>
          <a:prstGeom prst="rightArrowCallou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900" dirty="0"/>
              <a:t>【11】</a:t>
            </a:r>
            <a:r>
              <a:rPr kumimoji="1" lang="ja-JP" altLang="en-US" sz="900" dirty="0"/>
              <a:t>受講修了報告書兼</a:t>
            </a:r>
            <a:endParaRPr kumimoji="1" lang="en-US" altLang="ja-JP" sz="900" dirty="0"/>
          </a:p>
          <a:p>
            <a:pPr algn="ctr"/>
            <a:r>
              <a:rPr lang="ja-JP" altLang="en-US" sz="900" dirty="0"/>
              <a:t>負担金請求書（様式</a:t>
            </a:r>
            <a:r>
              <a:rPr lang="en-US" altLang="ja-JP" sz="900" dirty="0"/>
              <a:t>2</a:t>
            </a:r>
            <a:r>
              <a:rPr lang="ja-JP" altLang="en-US" sz="900" dirty="0"/>
              <a:t>）提出</a:t>
            </a:r>
            <a:endParaRPr kumimoji="1" lang="ja-JP" altLang="en-US" sz="900" dirty="0"/>
          </a:p>
        </p:txBody>
      </p:sp>
      <p:sp>
        <p:nvSpPr>
          <p:cNvPr id="67" name="左矢印吹き出し 66"/>
          <p:cNvSpPr/>
          <p:nvPr/>
        </p:nvSpPr>
        <p:spPr>
          <a:xfrm>
            <a:off x="892968" y="8824648"/>
            <a:ext cx="2412000" cy="396000"/>
          </a:xfrm>
          <a:prstGeom prst="leftArrowCallout">
            <a:avLst>
              <a:gd name="adj1" fmla="val 25000"/>
              <a:gd name="adj2" fmla="val 28914"/>
              <a:gd name="adj3" fmla="val 25000"/>
              <a:gd name="adj4" fmla="val 6311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【13】</a:t>
            </a:r>
            <a:r>
              <a:rPr kumimoji="1" lang="ja-JP" altLang="en-US" sz="1050" dirty="0"/>
              <a:t>受講料支払</a:t>
            </a:r>
            <a:endParaRPr kumimoji="1" lang="en-US" altLang="ja-JP" sz="1050" dirty="0"/>
          </a:p>
          <a:p>
            <a:pPr algn="ctr"/>
            <a:r>
              <a:rPr lang="ja-JP" altLang="en-US" sz="1050" dirty="0"/>
              <a:t>（全ト協助成額）</a:t>
            </a:r>
            <a:endParaRPr kumimoji="1" lang="ja-JP" altLang="en-US" sz="1050" dirty="0"/>
          </a:p>
        </p:txBody>
      </p:sp>
      <p:sp>
        <p:nvSpPr>
          <p:cNvPr id="68" name="左矢印吹き出し 67"/>
          <p:cNvSpPr/>
          <p:nvPr/>
        </p:nvSpPr>
        <p:spPr>
          <a:xfrm>
            <a:off x="876947" y="1383878"/>
            <a:ext cx="2412000" cy="396000"/>
          </a:xfrm>
          <a:prstGeom prst="leftArrowCallout">
            <a:avLst>
              <a:gd name="adj1" fmla="val 25000"/>
              <a:gd name="adj2" fmla="val 28914"/>
              <a:gd name="adj3" fmla="val 25000"/>
              <a:gd name="adj4" fmla="val 6311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【3】</a:t>
            </a:r>
            <a:r>
              <a:rPr lang="ja-JP" altLang="en-US" sz="1050" dirty="0"/>
              <a:t>対象講座等周知</a:t>
            </a:r>
            <a:endParaRPr kumimoji="1" lang="en-US" altLang="ja-JP" sz="1050" dirty="0"/>
          </a:p>
        </p:txBody>
      </p:sp>
      <p:sp>
        <p:nvSpPr>
          <p:cNvPr id="70" name="左矢印吹き出し 69"/>
          <p:cNvSpPr/>
          <p:nvPr/>
        </p:nvSpPr>
        <p:spPr>
          <a:xfrm>
            <a:off x="3337011" y="8817773"/>
            <a:ext cx="1744181" cy="396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916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【12】</a:t>
            </a:r>
            <a:r>
              <a:rPr kumimoji="1" lang="ja-JP" altLang="en-US" sz="1050" dirty="0"/>
              <a:t>受講料支払</a:t>
            </a:r>
            <a:endParaRPr kumimoji="1" lang="en-US" altLang="ja-JP" sz="1050" dirty="0"/>
          </a:p>
          <a:p>
            <a:pPr algn="ctr"/>
            <a:r>
              <a:rPr lang="ja-JP" altLang="en-US" sz="1050" dirty="0"/>
              <a:t>（全ト協助成額）</a:t>
            </a:r>
            <a:endParaRPr kumimoji="1" lang="ja-JP" altLang="en-US" sz="1050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236426" y="8039391"/>
            <a:ext cx="267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/>
              <a:t>※</a:t>
            </a:r>
            <a:r>
              <a:rPr lang="ja-JP" altLang="en-US" sz="900" dirty="0"/>
              <a:t>上期：令和</a:t>
            </a:r>
            <a:r>
              <a:rPr lang="en-US" altLang="ja-JP" sz="900" dirty="0"/>
              <a:t>6</a:t>
            </a:r>
            <a:r>
              <a:rPr kumimoji="1" lang="ja-JP" altLang="en-US" sz="900" dirty="0"/>
              <a:t>年</a:t>
            </a:r>
            <a:r>
              <a:rPr kumimoji="1" lang="en-US" altLang="ja-JP" sz="900" dirty="0"/>
              <a:t>10</a:t>
            </a:r>
            <a:r>
              <a:rPr kumimoji="1" lang="ja-JP" altLang="en-US" sz="900" dirty="0"/>
              <a:t>月</a:t>
            </a:r>
            <a:r>
              <a:rPr kumimoji="1" lang="en-US" altLang="ja-JP" sz="900" dirty="0"/>
              <a:t>4</a:t>
            </a:r>
            <a:r>
              <a:rPr kumimoji="1" lang="ja-JP" altLang="en-US" sz="900" dirty="0"/>
              <a:t>日、</a:t>
            </a:r>
            <a:endParaRPr kumimoji="1" lang="en-US" altLang="ja-JP" sz="900" dirty="0"/>
          </a:p>
          <a:p>
            <a:pPr algn="ctr"/>
            <a:r>
              <a:rPr lang="ja-JP" altLang="en-US" sz="900" dirty="0"/>
              <a:t>下期</a:t>
            </a:r>
            <a:r>
              <a:rPr lang="en-US" altLang="ja-JP" sz="900" dirty="0"/>
              <a:t>/</a:t>
            </a:r>
            <a:r>
              <a:rPr lang="ja-JP" altLang="en-US" sz="900" dirty="0"/>
              <a:t>年度一括：令和</a:t>
            </a:r>
            <a:r>
              <a:rPr lang="en-US" altLang="ja-JP" sz="900" dirty="0"/>
              <a:t>7</a:t>
            </a:r>
            <a:r>
              <a:rPr lang="ja-JP" altLang="en-US" sz="900" dirty="0"/>
              <a:t>年</a:t>
            </a:r>
            <a:r>
              <a:rPr lang="en-US" altLang="ja-JP" sz="900" dirty="0"/>
              <a:t>3</a:t>
            </a:r>
            <a:r>
              <a:rPr lang="ja-JP" altLang="en-US" sz="900" dirty="0"/>
              <a:t>月</a:t>
            </a:r>
            <a:r>
              <a:rPr lang="en-US" altLang="ja-JP" sz="900" dirty="0"/>
              <a:t>7</a:t>
            </a:r>
            <a:r>
              <a:rPr lang="ja-JP" altLang="en-US" sz="900" dirty="0"/>
              <a:t>日</a:t>
            </a:r>
            <a:endParaRPr kumimoji="1" lang="ja-JP" altLang="en-US" sz="9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2971058" y="9211482"/>
            <a:ext cx="267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/>
              <a:t>※</a:t>
            </a:r>
            <a:r>
              <a:rPr kumimoji="1" lang="ja-JP" altLang="en-US" sz="900" dirty="0"/>
              <a:t>上期：令和</a:t>
            </a:r>
            <a:r>
              <a:rPr kumimoji="1" lang="en-US" altLang="ja-JP" sz="900" dirty="0"/>
              <a:t>6</a:t>
            </a:r>
            <a:r>
              <a:rPr kumimoji="1" lang="ja-JP" altLang="en-US" sz="900" dirty="0"/>
              <a:t>年</a:t>
            </a:r>
            <a:r>
              <a:rPr kumimoji="1" lang="en-US" altLang="ja-JP" sz="900" dirty="0"/>
              <a:t>11</a:t>
            </a:r>
            <a:r>
              <a:rPr kumimoji="1" lang="ja-JP" altLang="en-US" sz="900" dirty="0"/>
              <a:t>月</a:t>
            </a:r>
            <a:r>
              <a:rPr lang="ja-JP" altLang="en-US" sz="900" dirty="0"/>
              <a:t>末、</a:t>
            </a:r>
            <a:endParaRPr kumimoji="1" lang="en-US" altLang="ja-JP" sz="900" dirty="0"/>
          </a:p>
          <a:p>
            <a:pPr algn="ctr"/>
            <a:r>
              <a:rPr lang="ja-JP" altLang="en-US" sz="900" dirty="0"/>
              <a:t>下期</a:t>
            </a:r>
            <a:r>
              <a:rPr lang="en-US" altLang="ja-JP" sz="900" dirty="0"/>
              <a:t>/</a:t>
            </a:r>
            <a:r>
              <a:rPr lang="ja-JP" altLang="en-US" sz="900" dirty="0"/>
              <a:t>年度一括：令和</a:t>
            </a:r>
            <a:r>
              <a:rPr lang="en-US" altLang="ja-JP" sz="900" dirty="0"/>
              <a:t>7</a:t>
            </a:r>
            <a:r>
              <a:rPr lang="ja-JP" altLang="en-US" sz="900"/>
              <a:t>年</a:t>
            </a:r>
            <a:r>
              <a:rPr lang="en-US" altLang="ja-JP" sz="900" dirty="0"/>
              <a:t>3</a:t>
            </a:r>
            <a:r>
              <a:rPr lang="ja-JP" altLang="en-US" sz="900" dirty="0"/>
              <a:t>月末</a:t>
            </a:r>
            <a:endParaRPr kumimoji="1" lang="ja-JP" altLang="en-US" sz="900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2082947" y="3750950"/>
            <a:ext cx="2678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/>
              <a:t>※</a:t>
            </a:r>
            <a:r>
              <a:rPr lang="ja-JP" altLang="en-US" sz="900" dirty="0"/>
              <a:t>学校により受講料全額納入</a:t>
            </a:r>
            <a:endParaRPr kumimoji="1" lang="ja-JP" altLang="en-US" sz="9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1236426" y="9209127"/>
            <a:ext cx="2678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469315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178</Words>
  <Application>Microsoft Office PowerPoint</Application>
  <PresentationFormat>A4 210 x 297 mm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戸塚 雄一</dc:creator>
  <cp:lastModifiedBy>深田　風太</cp:lastModifiedBy>
  <cp:revision>79</cp:revision>
  <cp:lastPrinted>2024-03-18T01:09:45Z</cp:lastPrinted>
  <dcterms:created xsi:type="dcterms:W3CDTF">2017-02-09T08:08:39Z</dcterms:created>
  <dcterms:modified xsi:type="dcterms:W3CDTF">2024-03-18T01:10:12Z</dcterms:modified>
</cp:coreProperties>
</file>